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92" r:id="rId4"/>
    <p:sldId id="280" r:id="rId5"/>
    <p:sldId id="272" r:id="rId6"/>
    <p:sldId id="273" r:id="rId7"/>
    <p:sldId id="257" r:id="rId8"/>
    <p:sldId id="265" r:id="rId9"/>
    <p:sldId id="258" r:id="rId10"/>
    <p:sldId id="266" r:id="rId11"/>
    <p:sldId id="259" r:id="rId12"/>
    <p:sldId id="274" r:id="rId13"/>
    <p:sldId id="267" r:id="rId14"/>
    <p:sldId id="261" r:id="rId15"/>
    <p:sldId id="275" r:id="rId16"/>
    <p:sldId id="269" r:id="rId17"/>
    <p:sldId id="277" r:id="rId18"/>
    <p:sldId id="278" r:id="rId19"/>
    <p:sldId id="279" r:id="rId20"/>
    <p:sldId id="281" r:id="rId21"/>
    <p:sldId id="282" r:id="rId22"/>
    <p:sldId id="283" r:id="rId23"/>
    <p:sldId id="284" r:id="rId24"/>
    <p:sldId id="260" r:id="rId25"/>
    <p:sldId id="285" r:id="rId26"/>
    <p:sldId id="276" r:id="rId27"/>
    <p:sldId id="289" r:id="rId28"/>
    <p:sldId id="286" r:id="rId29"/>
    <p:sldId id="290" r:id="rId30"/>
    <p:sldId id="271" r:id="rId31"/>
    <p:sldId id="288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Active Channels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Active Channels2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B8-4A5C-908B-53D171878963}"/>
              </c:ext>
            </c:extLst>
          </c:dPt>
          <c:cat>
            <c:numRef>
              <c:f>Tabelle1!$A$2</c:f>
              <c:numCache>
                <c:formatCode>General</c:formatCode>
                <c:ptCount val="1"/>
                <c:pt idx="0">
                  <c:v>2700000000</c:v>
                </c:pt>
              </c:numCache>
            </c:numRef>
          </c:cat>
          <c:val>
            <c:numRef>
              <c:f>Tabelle1!$B$2</c:f>
              <c:numCache>
                <c:formatCode>General</c:formatCode>
                <c:ptCount val="1"/>
                <c:pt idx="0">
                  <c:v>51000000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8-4A5C-908B-53D171878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5BAEF-198C-EEAF-1E11-9914FFDD4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83B56F-0F4F-2594-3AEE-AD492C384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E0B291-90A4-A1BD-73E3-2DD36E27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D93C54-E0BB-E5A8-E71F-F91ADFBB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52A986-2D24-D65D-D94F-F5F43653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82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B76CE2-A825-7175-ADCE-7E4D63FCA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24EF6F-51C6-AB6A-2170-46EC870E9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EA541C-992A-126E-F797-7D40C1C58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42CF57-CA8F-F2B1-D233-F208C76C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DB4577-D17D-5232-4EF4-E474352A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39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D97C0C5-E1CB-2868-059B-388D5BB05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9823DD-9418-C5BF-8F6E-FDF4D961E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E824D1-12F5-0C63-B051-7C00B37A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8E77A1-FF19-BA85-CF34-71033B3A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D16EF9-BE36-58BE-919E-3D0F58DD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8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CEAF97-358F-6B51-F608-5DC8102C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A6E992-8070-4D36-4033-9D625A98A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2246EC-A71F-6247-A606-12CA4E03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FEE804-5CCD-5556-43C0-70A1C2186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CF39A-E498-F450-510F-5F33CE3FE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24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33D88-8FA2-1758-324C-0417030DE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DD7910-BB54-D8BB-2B43-765A3CDB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6A5E3C-5356-7D8D-DF79-2C4AC857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835FE5-7421-8F6B-8836-EEDFA7C97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9CCF7F-524F-1EF0-E1E8-533C4203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7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95A9C-6AA9-BBD3-F1AE-BD692A87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5B3BCC-529C-9D6F-FFBB-456189BA6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69A542-B937-D030-4ED9-B6C4CE621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EA517B-90AE-A537-1158-D2BBE611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D405C7-6D73-FBEE-FE9F-64B43F157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D7D6A7-F4A2-900F-862C-8656E7EE1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97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49665-4A49-3319-723C-14BA77A4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F45159-D7CF-0975-64C2-165CB9B7A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E54ADF-C6FA-8837-77A8-CFA4FC296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73DCB1-31CA-EB49-87D7-B2F4BBF17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36DD958-EBEF-03E1-DAE1-4FF9396C4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C5D73C-7998-1D1A-5FDB-77B2A4D0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2C86617-EA9D-D42B-4431-0E4D058C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26DC7A6-33D7-937F-856D-6991A833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46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3824F-64A0-C2A0-A82B-0A3B060C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62B6B81-9189-6071-E46F-32893616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F901C58-866E-FF03-BD79-937BD2FC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149DC9-B805-C09F-B160-F390541E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423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F6CCB4-0D38-F576-0B3E-44AFC80F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DB429E-83D5-5874-FD92-8D66F84A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A7853F-7529-A776-6068-2A1D85F4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87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666B9E-9D67-2644-88EC-8695E956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08433A-4059-41A7-371F-646B41DC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9DAAF0-F034-35EC-FE6B-8EAC89D9E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680173-0B15-5A01-F6E8-D09097AEE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FA300C-8A4D-E30D-09DD-53A2BAC3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F1C21-5622-BFB4-4E28-79154A615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275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184F2-B6A2-AA80-5FAA-E2FEBC68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3B5EC40-C3E4-203C-243F-B1608B35F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C44B16-7E90-9EA1-8DC4-064A2EBF0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A32E24-E5F1-C14A-7EF8-9A454FBFC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53424E-EEED-3FD8-FD28-21610322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173FE9-BF3A-62C1-8469-C0D8E1FB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71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763051-4EFA-5D83-CC24-DBE74DCC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566D5F-8112-8DB5-2EA2-D3820F500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4C90F8-4E4B-6CB0-2C5B-4EFD19F63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B2E14-F67D-4BEB-B954-1D29D2C5353D}" type="datetimeFigureOut">
              <a:rPr lang="de-DE" smtClean="0"/>
              <a:t>28.11.2023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1102BC-95A9-44CB-99DD-40B225148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D18674-25E0-8FE2-85BE-F7F0E3AD3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37C94-52BF-4635-8DFA-35F867E81C6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46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3E39471-BEB4-8885-6F83-9443CE46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26" b="38519"/>
          <a:stretch/>
        </p:blipFill>
        <p:spPr>
          <a:xfrm>
            <a:off x="2667000" y="2032000"/>
            <a:ext cx="6858000" cy="1615440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8C99CCD1-0389-9A9D-B25D-8261663AC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707"/>
            <a:ext cx="9144000" cy="428786"/>
          </a:xfrm>
        </p:spPr>
        <p:txBody>
          <a:bodyPr/>
          <a:lstStyle/>
          <a:p>
            <a:r>
              <a:rPr lang="de-DE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Tugay Özdemir, Isabel Fisher, </a:t>
            </a:r>
            <a:r>
              <a:rPr lang="de-DE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Qingtian</a:t>
            </a:r>
            <a:r>
              <a:rPr lang="de-DE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Liao, Anna Huttner</a:t>
            </a:r>
          </a:p>
        </p:txBody>
      </p:sp>
    </p:spTree>
    <p:extLst>
      <p:ext uri="{BB962C8B-B14F-4D97-AF65-F5344CB8AC3E}">
        <p14:creationId xmlns:p14="http://schemas.microsoft.com/office/powerpoint/2010/main" val="131670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B659EA-260E-1C49-C065-59ED76A9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783153" cy="1325563"/>
          </a:xfrm>
        </p:spPr>
        <p:txBody>
          <a:bodyPr>
            <a:normAutofit/>
          </a:bodyPr>
          <a:lstStyle/>
          <a:p>
            <a:r>
              <a:rPr lang="de-DE" b="1" dirty="0" err="1"/>
              <a:t>Sign</a:t>
            </a:r>
            <a:r>
              <a:rPr lang="de-DE" b="1" dirty="0"/>
              <a:t>-In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0462EB-A19E-0B57-BFF9-747B89EFC8D5}"/>
              </a:ext>
            </a:extLst>
          </p:cNvPr>
          <p:cNvSpPr/>
          <p:nvPr/>
        </p:nvSpPr>
        <p:spPr>
          <a:xfrm>
            <a:off x="389299" y="391316"/>
            <a:ext cx="2924269" cy="1325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0D2B37-944B-DAFB-E7F4-DB660E3889B2}"/>
              </a:ext>
            </a:extLst>
          </p:cNvPr>
          <p:cNvSpPr txBox="1"/>
          <p:nvPr/>
        </p:nvSpPr>
        <p:spPr>
          <a:xfrm>
            <a:off x="475683" y="1571331"/>
            <a:ext cx="3259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GET-</a:t>
            </a:r>
            <a:r>
              <a:rPr lang="de-DE" sz="4400" dirty="0"/>
              <a:t> </a:t>
            </a:r>
            <a:r>
              <a:rPr lang="de-DE" sz="2800" dirty="0"/>
              <a:t>Method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6AEF2B6-B5CD-B9FB-F8EF-AD59AF18E9BB}"/>
              </a:ext>
            </a:extLst>
          </p:cNvPr>
          <p:cNvSpPr/>
          <p:nvPr/>
        </p:nvSpPr>
        <p:spPr>
          <a:xfrm>
            <a:off x="389299" y="1811992"/>
            <a:ext cx="2679826" cy="52878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5C10A20-B1AD-A8F6-EE8E-D7D7FBCBA0A1}"/>
              </a:ext>
            </a:extLst>
          </p:cNvPr>
          <p:cNvSpPr txBox="1"/>
          <p:nvPr/>
        </p:nvSpPr>
        <p:spPr>
          <a:xfrm>
            <a:off x="6417398" y="766296"/>
            <a:ext cx="3957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E-Mail</a:t>
            </a:r>
            <a:r>
              <a:rPr lang="de-DE" sz="3200" dirty="0"/>
              <a:t>/</a:t>
            </a:r>
            <a:r>
              <a:rPr lang="de-DE" sz="4000" dirty="0"/>
              <a:t>Password</a:t>
            </a:r>
            <a:endParaRPr lang="de-DE" sz="32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6905C56-03D3-099C-4E52-DBC8B7B6879A}"/>
              </a:ext>
            </a:extLst>
          </p:cNvPr>
          <p:cNvSpPr/>
          <p:nvPr/>
        </p:nvSpPr>
        <p:spPr>
          <a:xfrm>
            <a:off x="6143154" y="379947"/>
            <a:ext cx="4232117" cy="1299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649D2636-B97A-6136-0EE1-178B33DA5313}"/>
              </a:ext>
            </a:extLst>
          </p:cNvPr>
          <p:cNvCxnSpPr/>
          <p:nvPr/>
        </p:nvCxnSpPr>
        <p:spPr>
          <a:xfrm rot="5400000">
            <a:off x="4353561" y="1764269"/>
            <a:ext cx="2645925" cy="2498756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BAE2A54E-2A38-34EC-88BA-70799E68067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44064" y="1858900"/>
            <a:ext cx="2561160" cy="2195090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88D6D00-E4A0-EB69-D11A-81C7634A574E}"/>
              </a:ext>
            </a:extLst>
          </p:cNvPr>
          <p:cNvSpPr txBox="1"/>
          <p:nvPr/>
        </p:nvSpPr>
        <p:spPr>
          <a:xfrm>
            <a:off x="2581746" y="4459430"/>
            <a:ext cx="4246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User </a:t>
            </a:r>
            <a:r>
              <a:rPr lang="de-DE" sz="4000" dirty="0" err="1"/>
              <a:t>authorisation</a:t>
            </a:r>
            <a:endParaRPr lang="de-DE" sz="40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2B04B36-BD92-C9A9-6512-720D8333BE04}"/>
              </a:ext>
            </a:extLst>
          </p:cNvPr>
          <p:cNvSpPr txBox="1"/>
          <p:nvPr/>
        </p:nvSpPr>
        <p:spPr>
          <a:xfrm>
            <a:off x="3822826" y="330356"/>
            <a:ext cx="206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Google API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AB68DC2-FBFD-D8D9-B8CD-952889891D56}"/>
              </a:ext>
            </a:extLst>
          </p:cNvPr>
          <p:cNvSpPr/>
          <p:nvPr/>
        </p:nvSpPr>
        <p:spPr>
          <a:xfrm>
            <a:off x="3686535" y="289551"/>
            <a:ext cx="2001947" cy="62462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6A2A8C4-45C0-9252-F060-751E6FB4F55A}"/>
              </a:ext>
            </a:extLst>
          </p:cNvPr>
          <p:cNvSpPr/>
          <p:nvPr/>
        </p:nvSpPr>
        <p:spPr>
          <a:xfrm>
            <a:off x="2127941" y="4347978"/>
            <a:ext cx="4870765" cy="12131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E5BEF19-5BBD-77E5-C8F6-901F9813CA8A}"/>
              </a:ext>
            </a:extLst>
          </p:cNvPr>
          <p:cNvSpPr/>
          <p:nvPr/>
        </p:nvSpPr>
        <p:spPr>
          <a:xfrm>
            <a:off x="8311081" y="4237025"/>
            <a:ext cx="3530852" cy="1496133"/>
          </a:xfrm>
          <a:prstGeom prst="rect">
            <a:avLst/>
          </a:prstGeom>
          <a:solidFill>
            <a:srgbClr val="C0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E79355A-7110-49DF-FD23-819D76B2CDE9}"/>
              </a:ext>
            </a:extLst>
          </p:cNvPr>
          <p:cNvSpPr txBox="1"/>
          <p:nvPr/>
        </p:nvSpPr>
        <p:spPr>
          <a:xfrm>
            <a:off x="9150035" y="4569837"/>
            <a:ext cx="3041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ERROR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C017A0C-8387-CC87-E321-0591696488BB}"/>
              </a:ext>
            </a:extLst>
          </p:cNvPr>
          <p:cNvCxnSpPr>
            <a:stCxn id="4" idx="3"/>
          </p:cNvCxnSpPr>
          <p:nvPr/>
        </p:nvCxnSpPr>
        <p:spPr>
          <a:xfrm flipV="1">
            <a:off x="3313568" y="1054097"/>
            <a:ext cx="278243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9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65861-54F4-6716-7112-64816BFE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Website, Software enthält.&#10;&#10;Automatisch generierte Beschreibung">
            <a:extLst>
              <a:ext uri="{FF2B5EF4-FFF2-40B4-BE49-F238E27FC236}">
                <a16:creationId xmlns:a16="http://schemas.microsoft.com/office/drawing/2014/main" id="{651950BA-D048-A118-E851-9F450429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9" y="258619"/>
            <a:ext cx="12009941" cy="6492875"/>
          </a:xfr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E34B2E0F-12DE-9BC3-BFED-5C42134E58A3}"/>
              </a:ext>
            </a:extLst>
          </p:cNvPr>
          <p:cNvSpPr/>
          <p:nvPr/>
        </p:nvSpPr>
        <p:spPr>
          <a:xfrm>
            <a:off x="-189615" y="1748940"/>
            <a:ext cx="1964602" cy="162962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2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30DF77-5CDD-9F61-C31C-0A356DB9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3596640" y="2600960"/>
            <a:ext cx="1981200" cy="1315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24F8A6-AFB7-D376-E486-9E9CD418B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1000" y="2407920"/>
            <a:ext cx="5466080" cy="1833563"/>
          </a:xfrm>
        </p:spPr>
        <p:txBody>
          <a:bodyPr>
            <a:noAutofit/>
          </a:bodyPr>
          <a:lstStyle/>
          <a:p>
            <a:pPr algn="l"/>
            <a:r>
              <a:rPr lang="de-DE" sz="13000" dirty="0">
                <a:latin typeface="Bahnschrift Condensed" panose="020B0502040204020203" pitchFamily="34" charset="0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2733344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C1E3B2-FB13-2679-42F6-2A40D042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Personalized</a:t>
            </a:r>
            <a:r>
              <a:rPr lang="de-DE" b="1" dirty="0"/>
              <a:t> </a:t>
            </a:r>
            <a:r>
              <a:rPr lang="de-DE" b="1" dirty="0" err="1"/>
              <a:t>Section</a:t>
            </a:r>
            <a:endParaRPr lang="de-DE" b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B351F07-04FD-AA6F-0AA2-0AC0D62B5EFA}"/>
              </a:ext>
            </a:extLst>
          </p:cNvPr>
          <p:cNvSpPr/>
          <p:nvPr/>
        </p:nvSpPr>
        <p:spPr>
          <a:xfrm>
            <a:off x="497941" y="298764"/>
            <a:ext cx="5598059" cy="1391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49E1F-79C7-E7A6-A682-3DC606BA00E4}"/>
              </a:ext>
            </a:extLst>
          </p:cNvPr>
          <p:cNvSpPr txBox="1"/>
          <p:nvPr/>
        </p:nvSpPr>
        <p:spPr>
          <a:xfrm>
            <a:off x="724277" y="1846905"/>
            <a:ext cx="3322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POST-Method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70DA337-0C89-061C-EEC0-9D439F951866}"/>
              </a:ext>
            </a:extLst>
          </p:cNvPr>
          <p:cNvSpPr/>
          <p:nvPr/>
        </p:nvSpPr>
        <p:spPr>
          <a:xfrm>
            <a:off x="497941" y="1757048"/>
            <a:ext cx="2960483" cy="69644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341921-FE24-F8AA-C714-852292165DA3}"/>
              </a:ext>
            </a:extLst>
          </p:cNvPr>
          <p:cNvSpPr txBox="1"/>
          <p:nvPr/>
        </p:nvSpPr>
        <p:spPr>
          <a:xfrm>
            <a:off x="6907794" y="543208"/>
            <a:ext cx="4446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Add Video </a:t>
            </a:r>
            <a:r>
              <a:rPr lang="de-DE" sz="2800" dirty="0" err="1"/>
              <a:t>to</a:t>
            </a:r>
            <a:r>
              <a:rPr lang="de-DE" sz="2800" dirty="0"/>
              <a:t> e.g. „</a:t>
            </a:r>
            <a:r>
              <a:rPr lang="de-DE" sz="2800" dirty="0" err="1"/>
              <a:t>watch</a:t>
            </a:r>
            <a:r>
              <a:rPr lang="de-DE" sz="2800" dirty="0"/>
              <a:t> </a:t>
            </a:r>
            <a:r>
              <a:rPr lang="de-DE" sz="2800" dirty="0" err="1"/>
              <a:t>later</a:t>
            </a:r>
            <a:r>
              <a:rPr lang="de-DE" sz="2800" dirty="0"/>
              <a:t>“ </a:t>
            </a:r>
            <a:r>
              <a:rPr lang="de-DE" sz="2800" dirty="0" err="1"/>
              <a:t>list</a:t>
            </a:r>
            <a:endParaRPr lang="de-DE" sz="2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DE7AB6-2B0E-DA59-BFDF-8BA94AE7880E}"/>
              </a:ext>
            </a:extLst>
          </p:cNvPr>
          <p:cNvSpPr/>
          <p:nvPr/>
        </p:nvSpPr>
        <p:spPr>
          <a:xfrm>
            <a:off x="6436259" y="298764"/>
            <a:ext cx="5441888" cy="13919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AA44705-C460-214F-B701-3AC1DE9BD1C7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6096000" y="994726"/>
            <a:ext cx="340259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DE1BFEB-7281-C6BE-CFD8-58258284EE99}"/>
              </a:ext>
            </a:extLst>
          </p:cNvPr>
          <p:cNvSpPr txBox="1"/>
          <p:nvPr/>
        </p:nvSpPr>
        <p:spPr>
          <a:xfrm>
            <a:off x="7672435" y="1938976"/>
            <a:ext cx="148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Array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6FFC873-94AB-4862-6D9E-3C0310C6610F}"/>
              </a:ext>
            </a:extLst>
          </p:cNvPr>
          <p:cNvSpPr/>
          <p:nvPr/>
        </p:nvSpPr>
        <p:spPr>
          <a:xfrm>
            <a:off x="7329536" y="1868771"/>
            <a:ext cx="1404042" cy="69644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BD2E612-4F3A-C41D-880D-E9F95693AFFE}"/>
              </a:ext>
            </a:extLst>
          </p:cNvPr>
          <p:cNvCxnSpPr/>
          <p:nvPr/>
        </p:nvCxnSpPr>
        <p:spPr>
          <a:xfrm>
            <a:off x="8809022" y="1690688"/>
            <a:ext cx="0" cy="1441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666030C-927B-DA48-623F-00723939D94C}"/>
              </a:ext>
            </a:extLst>
          </p:cNvPr>
          <p:cNvSpPr txBox="1"/>
          <p:nvPr/>
        </p:nvSpPr>
        <p:spPr>
          <a:xfrm>
            <a:off x="7740715" y="3141206"/>
            <a:ext cx="35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Watch</a:t>
            </a:r>
            <a:r>
              <a:rPr lang="de-DE" dirty="0"/>
              <a:t> </a:t>
            </a:r>
            <a:r>
              <a:rPr lang="de-DE" sz="4000" dirty="0"/>
              <a:t>List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AE9A76-D3E7-0798-453E-52C0A64F2B71}"/>
              </a:ext>
            </a:extLst>
          </p:cNvPr>
          <p:cNvSpPr/>
          <p:nvPr/>
        </p:nvSpPr>
        <p:spPr>
          <a:xfrm>
            <a:off x="7478164" y="3132499"/>
            <a:ext cx="2860894" cy="8600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7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65861-54F4-6716-7112-64816BFE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Screenshot, Menschliches Gesicht, Website enthält.&#10;&#10;Automatisch generierte Beschreibung">
            <a:extLst>
              <a:ext uri="{FF2B5EF4-FFF2-40B4-BE49-F238E27FC236}">
                <a16:creationId xmlns:a16="http://schemas.microsoft.com/office/drawing/2014/main" id="{00D01DAA-EC97-591B-5E9B-CCE8B9606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48" y="0"/>
            <a:ext cx="9744411" cy="6787212"/>
          </a:xfr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56B15707-5E73-DD5F-E566-6A6757CE6677}"/>
              </a:ext>
            </a:extLst>
          </p:cNvPr>
          <p:cNvSpPr/>
          <p:nvPr/>
        </p:nvSpPr>
        <p:spPr>
          <a:xfrm>
            <a:off x="5051834" y="452673"/>
            <a:ext cx="1765425" cy="142139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74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30DF77-5CDD-9F61-C31C-0A356DB9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4114800" y="2600960"/>
            <a:ext cx="1981200" cy="1315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24F8A6-AFB7-D376-E486-9E9CD418B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160" y="2407920"/>
            <a:ext cx="5466080" cy="1833563"/>
          </a:xfrm>
        </p:spPr>
        <p:txBody>
          <a:bodyPr>
            <a:noAutofit/>
          </a:bodyPr>
          <a:lstStyle/>
          <a:p>
            <a:pPr algn="l"/>
            <a:r>
              <a:rPr lang="de-DE" sz="13000" dirty="0">
                <a:latin typeface="Bahnschrift Condensed" panose="020B0502040204020203" pitchFamily="34" charset="0"/>
              </a:rPr>
              <a:t>PUT</a:t>
            </a:r>
          </a:p>
        </p:txBody>
      </p:sp>
    </p:spTree>
    <p:extLst>
      <p:ext uri="{BB962C8B-B14F-4D97-AF65-F5344CB8AC3E}">
        <p14:creationId xmlns:p14="http://schemas.microsoft.com/office/powerpoint/2010/main" val="93260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54678-7DA0-126C-95E9-4EABA83E0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317" y="2559716"/>
            <a:ext cx="2565400" cy="725488"/>
          </a:xfrm>
        </p:spPr>
        <p:txBody>
          <a:bodyPr/>
          <a:lstStyle/>
          <a:p>
            <a:r>
              <a:rPr lang="de-DE" dirty="0"/>
              <a:t>Refreshing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F6EB311-9529-96B2-B784-BF5BFC300C4E}"/>
              </a:ext>
            </a:extLst>
          </p:cNvPr>
          <p:cNvSpPr/>
          <p:nvPr/>
        </p:nvSpPr>
        <p:spPr>
          <a:xfrm>
            <a:off x="2592410" y="2351487"/>
            <a:ext cx="2915215" cy="11226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0E8B84-7071-B943-CC1C-949ED9B3FC80}"/>
              </a:ext>
            </a:extLst>
          </p:cNvPr>
          <p:cNvSpPr txBox="1"/>
          <p:nvPr/>
        </p:nvSpPr>
        <p:spPr>
          <a:xfrm>
            <a:off x="2954548" y="3709507"/>
            <a:ext cx="196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PUT-Method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0F38E2F-C3CA-984A-D990-E524ACF7CE23}"/>
              </a:ext>
            </a:extLst>
          </p:cNvPr>
          <p:cNvSpPr/>
          <p:nvPr/>
        </p:nvSpPr>
        <p:spPr>
          <a:xfrm>
            <a:off x="2864013" y="3580448"/>
            <a:ext cx="2055137" cy="74469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1E873B6-92E4-DEEA-0E88-41995FA02AB3}"/>
              </a:ext>
            </a:extLst>
          </p:cNvPr>
          <p:cNvSpPr txBox="1"/>
          <p:nvPr/>
        </p:nvSpPr>
        <p:spPr>
          <a:xfrm>
            <a:off x="7961114" y="2559716"/>
            <a:ext cx="321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Refreshed</a:t>
            </a:r>
            <a:r>
              <a:rPr lang="de-DE" sz="3600" dirty="0"/>
              <a:t> Page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5415D7-EEBB-7CF3-5064-86FBE81E01E0}"/>
              </a:ext>
            </a:extLst>
          </p:cNvPr>
          <p:cNvSpPr/>
          <p:nvPr/>
        </p:nvSpPr>
        <p:spPr>
          <a:xfrm>
            <a:off x="7943385" y="2359032"/>
            <a:ext cx="3132122" cy="11226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9A50BBE-3B94-D593-10E4-58A013F4F1E3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5507625" y="2912802"/>
            <a:ext cx="2435760" cy="75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7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 descr="Ein Bild, das Text, Screenshot, Website, Software enthält.&#10;&#10;Automatisch generierte Beschreibung">
            <a:extLst>
              <a:ext uri="{FF2B5EF4-FFF2-40B4-BE49-F238E27FC236}">
                <a16:creationId xmlns:a16="http://schemas.microsoft.com/office/drawing/2014/main" id="{E5A80699-E050-A8C0-9C64-520623E20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"/>
          <a:stretch/>
        </p:blipFill>
        <p:spPr>
          <a:xfrm>
            <a:off x="91029" y="250440"/>
            <a:ext cx="12009941" cy="6263814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A45E699E-966A-B6D2-8C76-7602AF633665}"/>
              </a:ext>
            </a:extLst>
          </p:cNvPr>
          <p:cNvSpPr/>
          <p:nvPr/>
        </p:nvSpPr>
        <p:spPr>
          <a:xfrm>
            <a:off x="3471609" y="2931835"/>
            <a:ext cx="2448560" cy="18118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8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10CCE-5406-CBAA-66EB-567D1AED9C89}"/>
              </a:ext>
            </a:extLst>
          </p:cNvPr>
          <p:cNvSpPr txBox="1">
            <a:spLocks/>
          </p:cNvSpPr>
          <p:nvPr/>
        </p:nvSpPr>
        <p:spPr>
          <a:xfrm>
            <a:off x="4973320" y="1430244"/>
            <a:ext cx="1699784" cy="575551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Video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61E0042-E611-5D01-A853-272714EAFE14}"/>
              </a:ext>
            </a:extLst>
          </p:cNvPr>
          <p:cNvSpPr/>
          <p:nvPr/>
        </p:nvSpPr>
        <p:spPr>
          <a:xfrm>
            <a:off x="4657102" y="1273138"/>
            <a:ext cx="1982709" cy="898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E06DD0-956A-9089-535C-1856FF5EA8B4}"/>
              </a:ext>
            </a:extLst>
          </p:cNvPr>
          <p:cNvSpPr txBox="1"/>
          <p:nvPr/>
        </p:nvSpPr>
        <p:spPr>
          <a:xfrm>
            <a:off x="4729530" y="4544135"/>
            <a:ext cx="2489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Watch Video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42AF55-887E-228D-0AD5-09C9751F019C}"/>
              </a:ext>
            </a:extLst>
          </p:cNvPr>
          <p:cNvSpPr/>
          <p:nvPr/>
        </p:nvSpPr>
        <p:spPr>
          <a:xfrm>
            <a:off x="4657102" y="4387027"/>
            <a:ext cx="2359938" cy="898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3831765-DDE0-9C7C-C84F-4FD618EF62CF}"/>
              </a:ext>
            </a:extLst>
          </p:cNvPr>
          <p:cNvCxnSpPr>
            <a:cxnSpLocks/>
          </p:cNvCxnSpPr>
          <p:nvPr/>
        </p:nvCxnSpPr>
        <p:spPr>
          <a:xfrm>
            <a:off x="5506619" y="2216249"/>
            <a:ext cx="0" cy="21707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41B60BE-8C33-16F7-0D69-FE5011D308AE}"/>
              </a:ext>
            </a:extLst>
          </p:cNvPr>
          <p:cNvSpPr/>
          <p:nvPr/>
        </p:nvSpPr>
        <p:spPr>
          <a:xfrm>
            <a:off x="5734942" y="2984178"/>
            <a:ext cx="1791833" cy="79359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163F68-4353-8D7C-FC08-C2F09A536BC4}"/>
              </a:ext>
            </a:extLst>
          </p:cNvPr>
          <p:cNvSpPr txBox="1"/>
          <p:nvPr/>
        </p:nvSpPr>
        <p:spPr>
          <a:xfrm>
            <a:off x="5826308" y="3150511"/>
            <a:ext cx="1609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GET- Method</a:t>
            </a:r>
          </a:p>
        </p:txBody>
      </p:sp>
    </p:spTree>
    <p:extLst>
      <p:ext uri="{BB962C8B-B14F-4D97-AF65-F5344CB8AC3E}">
        <p14:creationId xmlns:p14="http://schemas.microsoft.com/office/powerpoint/2010/main" val="414894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2BC0D0B-34A3-BBED-3196-73D0D36E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454"/>
            <a:ext cx="12192000" cy="56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5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4F3C45-76C9-6175-CFA9-7D3F68304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57" y="849406"/>
            <a:ext cx="1148433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B3FFD2C-7587-5340-589A-1BDF068F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73" y="289436"/>
            <a:ext cx="9477453" cy="6279127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1067ECDC-7A8F-1309-32C3-03C31BD8B01D}"/>
              </a:ext>
            </a:extLst>
          </p:cNvPr>
          <p:cNvSpPr/>
          <p:nvPr/>
        </p:nvSpPr>
        <p:spPr>
          <a:xfrm>
            <a:off x="1509673" y="5486400"/>
            <a:ext cx="908407" cy="86360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15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310CCE-5406-CBAA-66EB-567D1AED9C89}"/>
              </a:ext>
            </a:extLst>
          </p:cNvPr>
          <p:cNvSpPr txBox="1">
            <a:spLocks/>
          </p:cNvSpPr>
          <p:nvPr/>
        </p:nvSpPr>
        <p:spPr>
          <a:xfrm>
            <a:off x="3891833" y="1631120"/>
            <a:ext cx="3327400" cy="56100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de-DE" dirty="0"/>
          </a:p>
          <a:p>
            <a:pPr algn="ctr"/>
            <a:r>
              <a:rPr lang="de-DE" sz="16000" dirty="0"/>
              <a:t>Pause Button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8E06DD0-956A-9089-535C-1856FF5EA8B4}"/>
              </a:ext>
            </a:extLst>
          </p:cNvPr>
          <p:cNvSpPr txBox="1"/>
          <p:nvPr/>
        </p:nvSpPr>
        <p:spPr>
          <a:xfrm>
            <a:off x="4729530" y="4544135"/>
            <a:ext cx="2489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Pause Video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42AF55-887E-228D-0AD5-09C9751F019C}"/>
              </a:ext>
            </a:extLst>
          </p:cNvPr>
          <p:cNvSpPr/>
          <p:nvPr/>
        </p:nvSpPr>
        <p:spPr>
          <a:xfrm>
            <a:off x="4657102" y="4387027"/>
            <a:ext cx="2359938" cy="898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3831765-DDE0-9C7C-C84F-4FD618EF62CF}"/>
              </a:ext>
            </a:extLst>
          </p:cNvPr>
          <p:cNvCxnSpPr>
            <a:cxnSpLocks/>
          </p:cNvCxnSpPr>
          <p:nvPr/>
        </p:nvCxnSpPr>
        <p:spPr>
          <a:xfrm>
            <a:off x="5506619" y="2216249"/>
            <a:ext cx="0" cy="21707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E41B60BE-8C33-16F7-0D69-FE5011D308AE}"/>
              </a:ext>
            </a:extLst>
          </p:cNvPr>
          <p:cNvSpPr/>
          <p:nvPr/>
        </p:nvSpPr>
        <p:spPr>
          <a:xfrm>
            <a:off x="5734942" y="2984178"/>
            <a:ext cx="1791833" cy="79359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163F68-4353-8D7C-FC08-C2F09A536BC4}"/>
              </a:ext>
            </a:extLst>
          </p:cNvPr>
          <p:cNvSpPr txBox="1"/>
          <p:nvPr/>
        </p:nvSpPr>
        <p:spPr>
          <a:xfrm>
            <a:off x="5826308" y="3150511"/>
            <a:ext cx="1609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Post- Method</a:t>
            </a:r>
          </a:p>
        </p:txBody>
      </p:sp>
    </p:spTree>
    <p:extLst>
      <p:ext uri="{BB962C8B-B14F-4D97-AF65-F5344CB8AC3E}">
        <p14:creationId xmlns:p14="http://schemas.microsoft.com/office/powerpoint/2010/main" val="273376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B239E45-7886-E9AE-9B96-FEAE1BD6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81" y="639838"/>
            <a:ext cx="6652837" cy="5578323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2AD000E4-B7DA-F754-0FF9-4B614A06B640}"/>
              </a:ext>
            </a:extLst>
          </p:cNvPr>
          <p:cNvSpPr/>
          <p:nvPr/>
        </p:nvSpPr>
        <p:spPr>
          <a:xfrm>
            <a:off x="6213753" y="5547360"/>
            <a:ext cx="1284327" cy="8026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5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7A38BE2-FF81-380F-67BD-B5EAD9DD0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35" y="255261"/>
            <a:ext cx="5875529" cy="190517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3EC23666-60A8-B1C7-6D31-00CABC9BB765}"/>
              </a:ext>
            </a:extLst>
          </p:cNvPr>
          <p:cNvSpPr txBox="1">
            <a:spLocks/>
          </p:cNvSpPr>
          <p:nvPr/>
        </p:nvSpPr>
        <p:spPr>
          <a:xfrm>
            <a:off x="3891833" y="1631120"/>
            <a:ext cx="3327400" cy="561001"/>
          </a:xfrm>
          <a:prstGeom prst="rect">
            <a:avLst/>
          </a:prstGeom>
          <a:ln w="57150">
            <a:solidFill>
              <a:srgbClr val="FF0000"/>
            </a:solidFill>
          </a:ln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Thumbs </a:t>
            </a:r>
            <a:r>
              <a:rPr lang="de-DE" dirty="0" err="1"/>
              <a:t>up</a:t>
            </a:r>
            <a:endParaRPr lang="de-DE" sz="16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E0F559-D877-CEF2-ABA1-911C8D1B42F3}"/>
              </a:ext>
            </a:extLst>
          </p:cNvPr>
          <p:cNvSpPr txBox="1"/>
          <p:nvPr/>
        </p:nvSpPr>
        <p:spPr>
          <a:xfrm>
            <a:off x="3813419" y="4387027"/>
            <a:ext cx="3621989" cy="584775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3200" dirty="0"/>
              <a:t>Video </a:t>
            </a:r>
            <a:r>
              <a:rPr lang="de-DE" sz="3200" dirty="0" err="1"/>
              <a:t>gains</a:t>
            </a:r>
            <a:r>
              <a:rPr lang="de-DE" sz="3200" dirty="0"/>
              <a:t> </a:t>
            </a:r>
            <a:r>
              <a:rPr lang="de-DE" sz="3200" dirty="0" err="1"/>
              <a:t>one</a:t>
            </a:r>
            <a:r>
              <a:rPr lang="de-DE" sz="3200" dirty="0"/>
              <a:t> like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EDC4085C-2A81-9D3F-0702-0D4AFC408E2D}"/>
              </a:ext>
            </a:extLst>
          </p:cNvPr>
          <p:cNvCxnSpPr>
            <a:cxnSpLocks/>
          </p:cNvCxnSpPr>
          <p:nvPr/>
        </p:nvCxnSpPr>
        <p:spPr>
          <a:xfrm>
            <a:off x="5506619" y="2216249"/>
            <a:ext cx="0" cy="21707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BC615FA-35CC-44ED-C66E-9614F5947BF1}"/>
              </a:ext>
            </a:extLst>
          </p:cNvPr>
          <p:cNvSpPr/>
          <p:nvPr/>
        </p:nvSpPr>
        <p:spPr>
          <a:xfrm>
            <a:off x="5734942" y="2984178"/>
            <a:ext cx="1791833" cy="79359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42831F-66CF-3727-E10A-64ADBC67A822}"/>
              </a:ext>
            </a:extLst>
          </p:cNvPr>
          <p:cNvSpPr txBox="1"/>
          <p:nvPr/>
        </p:nvSpPr>
        <p:spPr>
          <a:xfrm>
            <a:off x="5826308" y="3150511"/>
            <a:ext cx="1609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Post- Method</a:t>
            </a:r>
          </a:p>
        </p:txBody>
      </p:sp>
    </p:spTree>
    <p:extLst>
      <p:ext uri="{BB962C8B-B14F-4D97-AF65-F5344CB8AC3E}">
        <p14:creationId xmlns:p14="http://schemas.microsoft.com/office/powerpoint/2010/main" val="4138057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65861-54F4-6716-7112-64816BFE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6D59B9-43C4-4B09-5222-4D7836AE0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E249AEA-3267-3C5E-5618-EAA2A519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98EB06C-29DC-91F4-4BBF-FD4677AA3992}"/>
              </a:ext>
            </a:extLst>
          </p:cNvPr>
          <p:cNvSpPr/>
          <p:nvPr/>
        </p:nvSpPr>
        <p:spPr>
          <a:xfrm>
            <a:off x="-407406" y="4160067"/>
            <a:ext cx="7288040" cy="269793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84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5B7F2B2-B848-E1B8-AD98-5AFEC5F93FAB}"/>
              </a:ext>
            </a:extLst>
          </p:cNvPr>
          <p:cNvSpPr txBox="1"/>
          <p:nvPr/>
        </p:nvSpPr>
        <p:spPr>
          <a:xfrm>
            <a:off x="754303" y="1363304"/>
            <a:ext cx="3961555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3600" dirty="0"/>
              <a:t>Write </a:t>
            </a:r>
            <a:r>
              <a:rPr lang="de-DE" sz="3600" dirty="0" err="1"/>
              <a:t>comment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3B7EAE-F2D1-ACC7-4B29-AE46C6554DBC}"/>
              </a:ext>
            </a:extLst>
          </p:cNvPr>
          <p:cNvSpPr txBox="1"/>
          <p:nvPr/>
        </p:nvSpPr>
        <p:spPr>
          <a:xfrm>
            <a:off x="754303" y="3105834"/>
            <a:ext cx="4348278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3600" dirty="0"/>
              <a:t>Edit </a:t>
            </a:r>
            <a:r>
              <a:rPr lang="de-DE" sz="3600" dirty="0" err="1"/>
              <a:t>comment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9F8DC1-8427-DACC-AAB3-AA9C80E92078}"/>
              </a:ext>
            </a:extLst>
          </p:cNvPr>
          <p:cNvSpPr txBox="1"/>
          <p:nvPr/>
        </p:nvSpPr>
        <p:spPr>
          <a:xfrm>
            <a:off x="754302" y="4848365"/>
            <a:ext cx="3961555" cy="64633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3600" dirty="0"/>
              <a:t>Delete </a:t>
            </a:r>
            <a:r>
              <a:rPr lang="de-DE" sz="3600" dirty="0" err="1"/>
              <a:t>comment</a:t>
            </a:r>
            <a:endParaRPr lang="de-DE" sz="36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254942-912E-D426-2B15-746D1BDB49D8}"/>
              </a:ext>
            </a:extLst>
          </p:cNvPr>
          <p:cNvSpPr txBox="1"/>
          <p:nvPr/>
        </p:nvSpPr>
        <p:spPr>
          <a:xfrm>
            <a:off x="4858741" y="1476849"/>
            <a:ext cx="2050059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POST- Method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DE6F071-7C42-0FEB-810A-3A6F3AC57F80}"/>
              </a:ext>
            </a:extLst>
          </p:cNvPr>
          <p:cNvSpPr txBox="1"/>
          <p:nvPr/>
        </p:nvSpPr>
        <p:spPr>
          <a:xfrm>
            <a:off x="5286018" y="3198166"/>
            <a:ext cx="2300689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PUT- Method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D0DC81-0351-5343-3CC4-A8C7C1BDF521}"/>
              </a:ext>
            </a:extLst>
          </p:cNvPr>
          <p:cNvSpPr txBox="1"/>
          <p:nvPr/>
        </p:nvSpPr>
        <p:spPr>
          <a:xfrm>
            <a:off x="4884695" y="4940697"/>
            <a:ext cx="2300689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Delete- Method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18CFEF6-4AC8-86CB-8EC9-95F08C994911}"/>
              </a:ext>
            </a:extLst>
          </p:cNvPr>
          <p:cNvSpPr txBox="1">
            <a:spLocks/>
          </p:cNvSpPr>
          <p:nvPr/>
        </p:nvSpPr>
        <p:spPr>
          <a:xfrm>
            <a:off x="8384065" y="3157990"/>
            <a:ext cx="3167855" cy="542015"/>
          </a:xfrm>
          <a:prstGeom prst="rect">
            <a:avLst/>
          </a:prstGeom>
          <a:ln w="73025">
            <a:solidFill>
              <a:srgbClr val="FF0000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Comment-</a:t>
            </a:r>
            <a:r>
              <a:rPr lang="de-DE" sz="3200" dirty="0" err="1"/>
              <a:t>Section</a:t>
            </a:r>
            <a:endParaRPr lang="de-DE" sz="3200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24AE8E36-DA73-AFED-10DB-AD62D9129B0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7586707" y="3428998"/>
            <a:ext cx="79735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B53ED2E-843A-068A-79E7-CD6A27E95BD3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7185384" y="3700005"/>
            <a:ext cx="2782609" cy="1471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B0944C8-48C3-10AC-2ADD-242E39C9C67B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6908800" y="1707682"/>
            <a:ext cx="3059193" cy="1450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422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30DF77-5CDD-9F61-C31C-0A356DB9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3037840" y="2600960"/>
            <a:ext cx="1981200" cy="1315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24F8A6-AFB7-D376-E486-9E9CD418B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2200" y="2407920"/>
            <a:ext cx="5466080" cy="1833563"/>
          </a:xfrm>
        </p:spPr>
        <p:txBody>
          <a:bodyPr>
            <a:noAutofit/>
          </a:bodyPr>
          <a:lstStyle/>
          <a:p>
            <a:pPr algn="l"/>
            <a:r>
              <a:rPr lang="de-DE" sz="13000" dirty="0">
                <a:latin typeface="Bahnschrift Condensed" panose="020B0502040204020203" pitchFamily="34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11526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1691D2F-0BF2-3B70-1027-696CEBDF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2235200" y="2590800"/>
            <a:ext cx="1981200" cy="131540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5B4DA30-2B0D-5CC7-3552-7EC55BC40F2B}"/>
              </a:ext>
            </a:extLst>
          </p:cNvPr>
          <p:cNvSpPr txBox="1">
            <a:spLocks/>
          </p:cNvSpPr>
          <p:nvPr/>
        </p:nvSpPr>
        <p:spPr>
          <a:xfrm>
            <a:off x="4216400" y="2310051"/>
            <a:ext cx="6395720" cy="24041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de-DE" sz="13000" b="1" spc="-300" dirty="0">
                <a:latin typeface="Bahnschrift Condensed" panose="020B0502040204020203" pitchFamily="34" charset="0"/>
              </a:rPr>
              <a:t>Creator</a:t>
            </a:r>
          </a:p>
          <a:p>
            <a:pPr>
              <a:lnSpc>
                <a:spcPct val="70000"/>
              </a:lnSpc>
            </a:pPr>
            <a:r>
              <a:rPr lang="de-DE" sz="13000" b="1" spc="-300" dirty="0">
                <a:latin typeface="Bahnschrift Condensed" panose="020B0502040204020203" pitchFamily="34" charset="0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2941906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EA94960-854C-8635-1D0B-57332D5E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148"/>
            <a:ext cx="12192000" cy="5679704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BABE0106-43DC-0752-8B6B-8046FB7E2B62}"/>
              </a:ext>
            </a:extLst>
          </p:cNvPr>
          <p:cNvSpPr/>
          <p:nvPr/>
        </p:nvSpPr>
        <p:spPr>
          <a:xfrm>
            <a:off x="10372354" y="416560"/>
            <a:ext cx="1230366" cy="12496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1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E16CE8A-6B46-B723-000B-C0C80F22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94" y="376925"/>
            <a:ext cx="9373412" cy="61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AB288F2-A6C5-D335-6FCC-6B0D98F34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592493" y="471636"/>
            <a:ext cx="1478902" cy="9819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8C670C6-1A1B-E415-A43F-FAB4D61A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51" y="346463"/>
            <a:ext cx="8996265" cy="1325563"/>
          </a:xfrm>
        </p:spPr>
        <p:txBody>
          <a:bodyPr>
            <a:normAutofit/>
          </a:bodyPr>
          <a:lstStyle/>
          <a:p>
            <a:r>
              <a:rPr lang="de-DE" sz="7200" dirty="0">
                <a:latin typeface="Bahnschrift Condensed" panose="020B0502040204020203" pitchFamily="34" charset="0"/>
              </a:rPr>
              <a:t>Side Facts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57E241-54F7-0960-FC18-B06815DC7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Open Sans" panose="020F0502020204030204" pitchFamily="34" charset="0"/>
              </a:rPr>
              <a:t>YouTube has more than 2.7 Billion users per month.</a:t>
            </a:r>
            <a:endParaRPr lang="en-US" b="0" i="0" dirty="0">
              <a:solidFill>
                <a:srgbClr val="666666"/>
              </a:solidFill>
              <a:effectLst/>
              <a:latin typeface="Open Sans" panose="020F050202020403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YouTube has more than </a:t>
            </a:r>
            <a:r>
              <a:rPr lang="en-US" dirty="0">
                <a:solidFill>
                  <a:srgbClr val="FF0000"/>
                </a:solidFill>
                <a:latin typeface="Open Sans" panose="020B0606030504020204" pitchFamily="34" charset="0"/>
              </a:rPr>
              <a:t>51 million</a:t>
            </a:r>
            <a:r>
              <a:rPr lang="en-US" b="0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active channels.</a:t>
            </a:r>
          </a:p>
          <a:p>
            <a:pPr>
              <a:lnSpc>
                <a:spcPct val="250000"/>
              </a:lnSpc>
            </a:pP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Most YouTube users fall in the </a:t>
            </a:r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age group of 25-34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4BBD046-A586-D7E8-9948-436662589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504537"/>
              </p:ext>
            </p:extLst>
          </p:nvPr>
        </p:nvGraphicFramePr>
        <p:xfrm>
          <a:off x="8909050" y="2532327"/>
          <a:ext cx="3730625" cy="2937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8389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88987D-916F-E0B7-670D-DFE01D824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280" y="1694404"/>
            <a:ext cx="1699784" cy="575551"/>
          </a:xfrm>
        </p:spPr>
        <p:txBody>
          <a:bodyPr>
            <a:normAutofit fontScale="90000"/>
          </a:bodyPr>
          <a:lstStyle/>
          <a:p>
            <a:r>
              <a:rPr lang="de-DE" dirty="0">
                <a:latin typeface="+mn-lt"/>
              </a:rPr>
              <a:t>Video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721B47-8625-B05C-FF97-3511273255F1}"/>
              </a:ext>
            </a:extLst>
          </p:cNvPr>
          <p:cNvSpPr/>
          <p:nvPr/>
        </p:nvSpPr>
        <p:spPr>
          <a:xfrm>
            <a:off x="1162062" y="1537298"/>
            <a:ext cx="1982709" cy="898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7CBAFD-73FF-7D57-57A3-6D75435A60BC}"/>
              </a:ext>
            </a:extLst>
          </p:cNvPr>
          <p:cNvSpPr txBox="1"/>
          <p:nvPr/>
        </p:nvSpPr>
        <p:spPr>
          <a:xfrm>
            <a:off x="7407444" y="1694405"/>
            <a:ext cx="2753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Upload Video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9B9EB4-914E-66DA-233D-46601B76140D}"/>
              </a:ext>
            </a:extLst>
          </p:cNvPr>
          <p:cNvSpPr txBox="1"/>
          <p:nvPr/>
        </p:nvSpPr>
        <p:spPr>
          <a:xfrm>
            <a:off x="7119243" y="3499841"/>
            <a:ext cx="2209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Array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E33099-24DA-078A-638E-C5070966C5DC}"/>
              </a:ext>
            </a:extLst>
          </p:cNvPr>
          <p:cNvSpPr txBox="1"/>
          <p:nvPr/>
        </p:nvSpPr>
        <p:spPr>
          <a:xfrm>
            <a:off x="7635289" y="5393070"/>
            <a:ext cx="209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Video List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D61BF7-513E-0D11-0F4E-E2B15AFB748C}"/>
              </a:ext>
            </a:extLst>
          </p:cNvPr>
          <p:cNvSpPr/>
          <p:nvPr/>
        </p:nvSpPr>
        <p:spPr>
          <a:xfrm>
            <a:off x="7298803" y="1560253"/>
            <a:ext cx="2862404" cy="898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EC1BE0-B6A7-8D72-217E-B15B6C37F46F}"/>
              </a:ext>
            </a:extLst>
          </p:cNvPr>
          <p:cNvSpPr/>
          <p:nvPr/>
        </p:nvSpPr>
        <p:spPr>
          <a:xfrm>
            <a:off x="7022674" y="3508346"/>
            <a:ext cx="1350855" cy="6753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97DF87-9706-ABE5-9F0F-5F7553D9BE5A}"/>
              </a:ext>
            </a:extLst>
          </p:cNvPr>
          <p:cNvSpPr/>
          <p:nvPr/>
        </p:nvSpPr>
        <p:spPr>
          <a:xfrm>
            <a:off x="7541740" y="5235962"/>
            <a:ext cx="1982709" cy="8989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FCAC59A-AD28-E3C3-5379-D03FA69B94EB}"/>
              </a:ext>
            </a:extLst>
          </p:cNvPr>
          <p:cNvCxnSpPr>
            <a:stCxn id="4" idx="3"/>
            <a:endCxn id="10" idx="1"/>
          </p:cNvCxnSpPr>
          <p:nvPr/>
        </p:nvCxnSpPr>
        <p:spPr>
          <a:xfrm>
            <a:off x="3144771" y="1986793"/>
            <a:ext cx="4154032" cy="229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FF5F17B-D16B-439A-F24A-FC53B21360F0}"/>
              </a:ext>
            </a:extLst>
          </p:cNvPr>
          <p:cNvCxnSpPr>
            <a:cxnSpLocks/>
          </p:cNvCxnSpPr>
          <p:nvPr/>
        </p:nvCxnSpPr>
        <p:spPr>
          <a:xfrm>
            <a:off x="8533094" y="2480409"/>
            <a:ext cx="34701" cy="28370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DD53DDAE-3E7C-3DC5-1029-3A03C33FB8E3}"/>
              </a:ext>
            </a:extLst>
          </p:cNvPr>
          <p:cNvSpPr txBox="1"/>
          <p:nvPr/>
        </p:nvSpPr>
        <p:spPr>
          <a:xfrm>
            <a:off x="4022958" y="1295551"/>
            <a:ext cx="216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POST- Method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141144B-45CE-8819-0483-9B41C87B9839}"/>
              </a:ext>
            </a:extLst>
          </p:cNvPr>
          <p:cNvSpPr/>
          <p:nvPr/>
        </p:nvSpPr>
        <p:spPr>
          <a:xfrm>
            <a:off x="3989665" y="1140502"/>
            <a:ext cx="2059665" cy="79359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9994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2204EF1-49CE-4383-F917-019AE982F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706120" y="941386"/>
            <a:ext cx="985520" cy="65432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CA2402-C09F-B624-0EC7-60775FF1F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939925"/>
            <a:ext cx="10515600" cy="1325563"/>
          </a:xfrm>
        </p:spPr>
        <p:txBody>
          <a:bodyPr/>
          <a:lstStyle/>
          <a:p>
            <a:r>
              <a:rPr lang="de-DE" dirty="0">
                <a:latin typeface="Bahnschrift Condensed" panose="020B0502040204020203" pitchFamily="34" charset="0"/>
              </a:rPr>
              <a:t>	POST-		</a:t>
            </a:r>
            <a:r>
              <a:rPr lang="de-DE" sz="3200" dirty="0">
                <a:latin typeface="Bahnschrift Condensed" panose="020B0502040204020203" pitchFamily="34" charset="0"/>
              </a:rPr>
              <a:t>Thumbs </a:t>
            </a:r>
            <a:r>
              <a:rPr lang="de-DE" sz="3200" dirty="0" err="1">
                <a:latin typeface="Bahnschrift Condensed" panose="020B0502040204020203" pitchFamily="34" charset="0"/>
              </a:rPr>
              <a:t>up</a:t>
            </a:r>
            <a:r>
              <a:rPr lang="de-DE" sz="3200" dirty="0">
                <a:latin typeface="Bahnschrift Condensed" panose="020B0502040204020203" pitchFamily="34" charset="0"/>
              </a:rPr>
              <a:t>, </a:t>
            </a:r>
            <a:r>
              <a:rPr lang="de-DE" sz="3200" dirty="0" err="1">
                <a:latin typeface="Bahnschrift Condensed" panose="020B0502040204020203" pitchFamily="34" charset="0"/>
              </a:rPr>
              <a:t>Pausing</a:t>
            </a:r>
            <a:r>
              <a:rPr lang="de-DE" sz="3200" dirty="0">
                <a:latin typeface="Bahnschrift Condensed" panose="020B0502040204020203" pitchFamily="34" charset="0"/>
              </a:rPr>
              <a:t>, </a:t>
            </a:r>
            <a:r>
              <a:rPr lang="de-DE" sz="3200" dirty="0" err="1">
                <a:latin typeface="Bahnschrift Condensed" panose="020B0502040204020203" pitchFamily="34" charset="0"/>
              </a:rPr>
              <a:t>Uploading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videos</a:t>
            </a:r>
            <a:endParaRPr lang="de-DE" sz="3200" dirty="0">
              <a:latin typeface="Bahnschrift Condensed" panose="020B0502040204020203" pitchFamily="34" charset="0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D211992-0C2A-84B1-8B08-049F85E2214A}"/>
              </a:ext>
            </a:extLst>
          </p:cNvPr>
          <p:cNvSpPr txBox="1">
            <a:spLocks/>
          </p:cNvSpPr>
          <p:nvPr/>
        </p:nvSpPr>
        <p:spPr>
          <a:xfrm>
            <a:off x="706120" y="6143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Bahnschrift Condensed" panose="020B0502040204020203" pitchFamily="34" charset="0"/>
              </a:rPr>
              <a:t>	GOT-		</a:t>
            </a:r>
            <a:r>
              <a:rPr lang="de-DE" sz="3200" dirty="0" err="1">
                <a:latin typeface="Bahnschrift Condensed" panose="020B0502040204020203" pitchFamily="34" charset="0"/>
              </a:rPr>
              <a:t>viewing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videos</a:t>
            </a:r>
            <a:r>
              <a:rPr lang="de-DE" sz="3200" dirty="0">
                <a:latin typeface="Bahnschrift Condensed" panose="020B0502040204020203" pitchFamily="34" charset="0"/>
              </a:rPr>
              <a:t>, </a:t>
            </a:r>
            <a:r>
              <a:rPr lang="de-DE" sz="3200" dirty="0" err="1">
                <a:latin typeface="Bahnschrift Condensed" panose="020B0502040204020203" pitchFamily="34" charset="0"/>
              </a:rPr>
              <a:t>search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button</a:t>
            </a:r>
            <a:endParaRPr lang="de-DE" sz="3200" dirty="0">
              <a:latin typeface="Bahnschrift Condensed" panose="020B0502040204020203" pitchFamily="34" charset="0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80C50B2-15A6-D9A8-A173-428258B39A93}"/>
              </a:ext>
            </a:extLst>
          </p:cNvPr>
          <p:cNvSpPr txBox="1">
            <a:spLocks/>
          </p:cNvSpPr>
          <p:nvPr/>
        </p:nvSpPr>
        <p:spPr>
          <a:xfrm>
            <a:off x="706120" y="32654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Bahnschrift Condensed" panose="020B0502040204020203" pitchFamily="34" charset="0"/>
              </a:rPr>
              <a:t>	PUT-		</a:t>
            </a:r>
            <a:r>
              <a:rPr lang="de-DE" sz="3200" dirty="0" err="1">
                <a:latin typeface="Bahnschrift Condensed" panose="020B0502040204020203" pitchFamily="34" charset="0"/>
              </a:rPr>
              <a:t>altering</a:t>
            </a:r>
            <a:r>
              <a:rPr lang="de-DE" sz="3200" dirty="0">
                <a:latin typeface="Bahnschrift Condensed" panose="020B0502040204020203" pitchFamily="34" charset="0"/>
              </a:rPr>
              <a:t> a </a:t>
            </a:r>
            <a:r>
              <a:rPr lang="de-DE" sz="3200" dirty="0" err="1">
                <a:latin typeface="Bahnschrift Condensed" panose="020B0502040204020203" pitchFamily="34" charset="0"/>
              </a:rPr>
              <a:t>comment</a:t>
            </a:r>
            <a:r>
              <a:rPr lang="de-DE" sz="3200" dirty="0">
                <a:latin typeface="Bahnschrift Condensed" panose="020B0502040204020203" pitchFamily="34" charset="0"/>
              </a:rPr>
              <a:t>, </a:t>
            </a:r>
            <a:r>
              <a:rPr lang="de-DE" sz="3200" dirty="0" err="1">
                <a:latin typeface="Bahnschrift Condensed" panose="020B0502040204020203" pitchFamily="34" charset="0"/>
              </a:rPr>
              <a:t>editing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your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video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endParaRPr lang="de-DE" dirty="0">
              <a:latin typeface="Bahnschrift Condensed" panose="020B0502040204020203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3E0E9A-7069-953E-11B7-F8B836553FBC}"/>
              </a:ext>
            </a:extLst>
          </p:cNvPr>
          <p:cNvSpPr txBox="1">
            <a:spLocks/>
          </p:cNvSpPr>
          <p:nvPr/>
        </p:nvSpPr>
        <p:spPr>
          <a:xfrm>
            <a:off x="706120" y="4591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Bahnschrift Condensed" panose="020B0502040204020203" pitchFamily="34" charset="0"/>
              </a:rPr>
              <a:t>	DELETE-		</a:t>
            </a:r>
            <a:r>
              <a:rPr lang="de-DE" sz="3200" dirty="0" err="1">
                <a:latin typeface="Bahnschrift Condensed" panose="020B0502040204020203" pitchFamily="34" charset="0"/>
              </a:rPr>
              <a:t>deleting</a:t>
            </a:r>
            <a:r>
              <a:rPr lang="de-DE" sz="3200" dirty="0">
                <a:latin typeface="Bahnschrift Condensed" panose="020B0502040204020203" pitchFamily="34" charset="0"/>
              </a:rPr>
              <a:t> a </a:t>
            </a:r>
            <a:r>
              <a:rPr lang="de-DE" sz="3200" dirty="0" err="1">
                <a:latin typeface="Bahnschrift Condensed" panose="020B0502040204020203" pitchFamily="34" charset="0"/>
              </a:rPr>
              <a:t>comment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or</a:t>
            </a:r>
            <a:r>
              <a:rPr lang="de-DE" sz="3200" dirty="0">
                <a:latin typeface="Bahnschrift Condensed" panose="020B0502040204020203" pitchFamily="34" charset="0"/>
              </a:rPr>
              <a:t> </a:t>
            </a:r>
            <a:r>
              <a:rPr lang="de-DE" sz="3200" dirty="0" err="1">
                <a:latin typeface="Bahnschrift Condensed" panose="020B0502040204020203" pitchFamily="34" charset="0"/>
              </a:rPr>
              <a:t>video</a:t>
            </a:r>
            <a:endParaRPr lang="de-DE" sz="3200" dirty="0">
              <a:latin typeface="Bahnschrift Condensed" panose="020B050204020402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AE1C798-9588-7FB7-1802-FB24B566E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706120" y="2266949"/>
            <a:ext cx="985520" cy="6543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B28BD1-3B92-32A2-394B-94B0EBC89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706120" y="3592512"/>
            <a:ext cx="985520" cy="6543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7A1E34-37B8-5414-F42E-7F17B1F0A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706120" y="4918075"/>
            <a:ext cx="985520" cy="65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7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AEB9286-938B-F684-9E4D-D56067738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2235200" y="2590800"/>
            <a:ext cx="1981200" cy="1315403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2796F6E-A57E-0C64-9BED-884BAEADFFEB}"/>
              </a:ext>
            </a:extLst>
          </p:cNvPr>
          <p:cNvSpPr txBox="1">
            <a:spLocks/>
          </p:cNvSpPr>
          <p:nvPr/>
        </p:nvSpPr>
        <p:spPr>
          <a:xfrm>
            <a:off x="4079240" y="1344850"/>
            <a:ext cx="6395720" cy="41682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de-DE" sz="13000" b="1" spc="-300" dirty="0">
                <a:latin typeface="Bahnschrift Condensed" panose="020B0502040204020203" pitchFamily="34" charset="0"/>
              </a:rPr>
              <a:t>Standard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81704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4" descr="Ein Bild, das Text, Screenshot, Website, Software enthält.&#10;&#10;Automatisch generierte Beschreibung">
            <a:extLst>
              <a:ext uri="{FF2B5EF4-FFF2-40B4-BE49-F238E27FC236}">
                <a16:creationId xmlns:a16="http://schemas.microsoft.com/office/drawing/2014/main" id="{D1EB7A29-88FC-33E2-8112-1C578E8FD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2749"/>
          <a:stretch/>
        </p:blipFill>
        <p:spPr>
          <a:xfrm>
            <a:off x="1213914" y="985521"/>
            <a:ext cx="9764171" cy="493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1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230DF77-5CDD-9F61-C31C-0A356DB9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5" t="40297" r="63036" b="40523"/>
          <a:stretch/>
        </p:blipFill>
        <p:spPr>
          <a:xfrm>
            <a:off x="4114800" y="2600960"/>
            <a:ext cx="1981200" cy="13154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324F8A6-AFB7-D376-E486-9E9CD418BC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9160" y="2407920"/>
            <a:ext cx="5466080" cy="1833563"/>
          </a:xfrm>
        </p:spPr>
        <p:txBody>
          <a:bodyPr>
            <a:noAutofit/>
          </a:bodyPr>
          <a:lstStyle/>
          <a:p>
            <a:pPr algn="l"/>
            <a:r>
              <a:rPr lang="de-DE" sz="13000" dirty="0">
                <a:latin typeface="Bahnschrift Condensed" panose="020B0502040204020203" pitchFamily="34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2930299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65861-54F4-6716-7112-64816BFE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Website, Software enthält.&#10;&#10;Automatisch generierte Beschreibung">
            <a:extLst>
              <a:ext uri="{FF2B5EF4-FFF2-40B4-BE49-F238E27FC236}">
                <a16:creationId xmlns:a16="http://schemas.microsoft.com/office/drawing/2014/main" id="{651950BA-D048-A118-E851-9F450429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/>
          <a:stretch/>
        </p:blipFill>
        <p:spPr>
          <a:xfrm>
            <a:off x="91029" y="474152"/>
            <a:ext cx="12009941" cy="6277342"/>
          </a:xfr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4E2EC87-522F-BA46-323D-509F79347128}"/>
              </a:ext>
            </a:extLst>
          </p:cNvPr>
          <p:cNvSpPr/>
          <p:nvPr/>
        </p:nvSpPr>
        <p:spPr>
          <a:xfrm>
            <a:off x="3657600" y="474152"/>
            <a:ext cx="4237022" cy="90197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5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3D3C37-D00C-273B-85D1-00B596A6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981" y="1671622"/>
            <a:ext cx="2872715" cy="697937"/>
          </a:xfrm>
        </p:spPr>
        <p:txBody>
          <a:bodyPr>
            <a:normAutofit/>
          </a:bodyPr>
          <a:lstStyle/>
          <a:p>
            <a:r>
              <a:rPr lang="de-DE" b="1" dirty="0">
                <a:latin typeface="+mn-lt"/>
              </a:rPr>
              <a:t>Search</a:t>
            </a:r>
            <a:r>
              <a:rPr lang="de-DE" dirty="0">
                <a:latin typeface="+mn-lt"/>
              </a:rPr>
              <a:t> </a:t>
            </a:r>
            <a:r>
              <a:rPr lang="de-DE" b="1" dirty="0">
                <a:latin typeface="+mn-lt"/>
              </a:rPr>
              <a:t>Bar</a:t>
            </a:r>
            <a:r>
              <a:rPr lang="de-DE" dirty="0">
                <a:latin typeface="+mn-lt"/>
              </a:rPr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B035BC-AD76-A215-8D72-4E74AD7AD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31" y="2922905"/>
            <a:ext cx="2514600" cy="4705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GET – Method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8C2FE9A-1377-CC04-4718-54557BA0F31E}"/>
              </a:ext>
            </a:extLst>
          </p:cNvPr>
          <p:cNvSpPr/>
          <p:nvPr/>
        </p:nvSpPr>
        <p:spPr>
          <a:xfrm>
            <a:off x="758781" y="1370965"/>
            <a:ext cx="3268301" cy="1325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D8B5A3-2163-908B-020A-0CAF0D9EF0C0}"/>
              </a:ext>
            </a:extLst>
          </p:cNvPr>
          <p:cNvSpPr/>
          <p:nvPr/>
        </p:nvSpPr>
        <p:spPr>
          <a:xfrm>
            <a:off x="1071880" y="2820101"/>
            <a:ext cx="2466315" cy="57333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A75912F-309D-E125-AD2D-B1C0FDD7FE54}"/>
              </a:ext>
            </a:extLst>
          </p:cNvPr>
          <p:cNvCxnSpPr>
            <a:stCxn id="4" idx="3"/>
          </p:cNvCxnSpPr>
          <p:nvPr/>
        </p:nvCxnSpPr>
        <p:spPr>
          <a:xfrm flipV="1">
            <a:off x="4027082" y="2033746"/>
            <a:ext cx="243538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921950C3-7F35-3A89-6FF0-9A8F0E739280}"/>
              </a:ext>
            </a:extLst>
          </p:cNvPr>
          <p:cNvSpPr txBox="1"/>
          <p:nvPr/>
        </p:nvSpPr>
        <p:spPr>
          <a:xfrm>
            <a:off x="6634480" y="1671622"/>
            <a:ext cx="4065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Server Data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4C7E004-B7B7-CACE-EA21-2EC86292E6A3}"/>
              </a:ext>
            </a:extLst>
          </p:cNvPr>
          <p:cNvSpPr/>
          <p:nvPr/>
        </p:nvSpPr>
        <p:spPr>
          <a:xfrm>
            <a:off x="6462464" y="1432751"/>
            <a:ext cx="4508626" cy="1325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2663AFC-AE7B-1A14-00C4-B79B21B44EA6}"/>
              </a:ext>
            </a:extLst>
          </p:cNvPr>
          <p:cNvCxnSpPr>
            <a:stCxn id="9" idx="2"/>
          </p:cNvCxnSpPr>
          <p:nvPr/>
        </p:nvCxnSpPr>
        <p:spPr>
          <a:xfrm>
            <a:off x="8716777" y="2758314"/>
            <a:ext cx="0" cy="17383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ED3796A-CB75-D2F2-4D28-1CFC75E3229E}"/>
              </a:ext>
            </a:extLst>
          </p:cNvPr>
          <p:cNvSpPr txBox="1"/>
          <p:nvPr/>
        </p:nvSpPr>
        <p:spPr>
          <a:xfrm>
            <a:off x="6988320" y="4452994"/>
            <a:ext cx="3711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/>
              <a:t>Search </a:t>
            </a:r>
            <a:r>
              <a:rPr lang="de-DE" sz="4400" dirty="0" err="1"/>
              <a:t>Results</a:t>
            </a:r>
            <a:endParaRPr lang="de-DE" sz="4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7B14F4E-4149-C1A7-A1ED-625D899F8F08}"/>
              </a:ext>
            </a:extLst>
          </p:cNvPr>
          <p:cNvSpPr/>
          <p:nvPr/>
        </p:nvSpPr>
        <p:spPr>
          <a:xfrm>
            <a:off x="6589213" y="4471101"/>
            <a:ext cx="4381877" cy="8862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CAF068-34F4-5B80-4785-A7AEA1F933E2}"/>
              </a:ext>
            </a:extLst>
          </p:cNvPr>
          <p:cNvSpPr txBox="1"/>
          <p:nvPr/>
        </p:nvSpPr>
        <p:spPr>
          <a:xfrm flipH="1">
            <a:off x="4434512" y="1309179"/>
            <a:ext cx="1620521" cy="584775"/>
          </a:xfrm>
          <a:prstGeom prst="rect">
            <a:avLst/>
          </a:prstGeom>
          <a:noFill/>
          <a:ln w="857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INPUT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617DEDC-0D21-F032-2DD9-4C290BFDC2F1}"/>
              </a:ext>
            </a:extLst>
          </p:cNvPr>
          <p:cNvSpPr txBox="1"/>
          <p:nvPr/>
        </p:nvSpPr>
        <p:spPr>
          <a:xfrm flipH="1">
            <a:off x="7906516" y="5596562"/>
            <a:ext cx="1620521" cy="584775"/>
          </a:xfrm>
          <a:prstGeom prst="rect">
            <a:avLst/>
          </a:prstGeom>
          <a:noFill/>
          <a:ln w="857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67109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765861-54F4-6716-7112-64816BFED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Text, Screenshot, Website, Software enthält.&#10;&#10;Automatisch generierte Beschreibung">
            <a:extLst>
              <a:ext uri="{FF2B5EF4-FFF2-40B4-BE49-F238E27FC236}">
                <a16:creationId xmlns:a16="http://schemas.microsoft.com/office/drawing/2014/main" id="{651950BA-D048-A118-E851-9F4504292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9" y="211966"/>
            <a:ext cx="12009941" cy="6492875"/>
          </a:xfr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950A4A8-DC9C-CEA7-4EDC-B6CD2F71A883}"/>
              </a:ext>
            </a:extLst>
          </p:cNvPr>
          <p:cNvSpPr/>
          <p:nvPr/>
        </p:nvSpPr>
        <p:spPr>
          <a:xfrm>
            <a:off x="11243388" y="653235"/>
            <a:ext cx="752454" cy="6518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50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Breitbild</PresentationFormat>
  <Paragraphs>59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Bahnschrift Condensed</vt:lpstr>
      <vt:lpstr>Calibri</vt:lpstr>
      <vt:lpstr>Calibri Light</vt:lpstr>
      <vt:lpstr>Open Sans</vt:lpstr>
      <vt:lpstr>Office</vt:lpstr>
      <vt:lpstr>PowerPoint-Präsentation</vt:lpstr>
      <vt:lpstr>PowerPoint-Präsentation</vt:lpstr>
      <vt:lpstr>Side Facts</vt:lpstr>
      <vt:lpstr>PowerPoint-Präsentation</vt:lpstr>
      <vt:lpstr>PowerPoint-Präsentation</vt:lpstr>
      <vt:lpstr>GET</vt:lpstr>
      <vt:lpstr>PowerPoint-Präsentation</vt:lpstr>
      <vt:lpstr>Search Bar </vt:lpstr>
      <vt:lpstr>PowerPoint-Präsentation</vt:lpstr>
      <vt:lpstr>Sign-In</vt:lpstr>
      <vt:lpstr>PowerPoint-Präsentation</vt:lpstr>
      <vt:lpstr>POST</vt:lpstr>
      <vt:lpstr>Personalized Section</vt:lpstr>
      <vt:lpstr>PowerPoint-Präsentation</vt:lpstr>
      <vt:lpstr>PUT</vt:lpstr>
      <vt:lpstr>Refreshing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DELETE</vt:lpstr>
      <vt:lpstr>PowerPoint-Präsentation</vt:lpstr>
      <vt:lpstr>PowerPoint-Präsentation</vt:lpstr>
      <vt:lpstr>PowerPoint-Präsentation</vt:lpstr>
      <vt:lpstr>Video</vt:lpstr>
      <vt:lpstr> POST-  Thumbs up, Pausing, Uploading 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Pico Özi</dc:creator>
  <cp:lastModifiedBy>Anna Huttner</cp:lastModifiedBy>
  <cp:revision>12</cp:revision>
  <dcterms:created xsi:type="dcterms:W3CDTF">2023-11-27T11:59:54Z</dcterms:created>
  <dcterms:modified xsi:type="dcterms:W3CDTF">2023-11-28T14:31:25Z</dcterms:modified>
</cp:coreProperties>
</file>